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88" r:id="rId1"/>
  </p:sldMasterIdLst>
  <p:notesMasterIdLst>
    <p:notesMasterId r:id="rId20"/>
  </p:notesMasterIdLst>
  <p:sldIdLst>
    <p:sldId id="256" r:id="rId2"/>
    <p:sldId id="270" r:id="rId3"/>
    <p:sldId id="257" r:id="rId4"/>
    <p:sldId id="258" r:id="rId5"/>
    <p:sldId id="261" r:id="rId6"/>
    <p:sldId id="262" r:id="rId7"/>
    <p:sldId id="263" r:id="rId8"/>
    <p:sldId id="266" r:id="rId9"/>
    <p:sldId id="264" r:id="rId10"/>
    <p:sldId id="265" r:id="rId11"/>
    <p:sldId id="259" r:id="rId12"/>
    <p:sldId id="267" r:id="rId13"/>
    <p:sldId id="268" r:id="rId14"/>
    <p:sldId id="272" r:id="rId15"/>
    <p:sldId id="273" r:id="rId16"/>
    <p:sldId id="260" r:id="rId17"/>
    <p:sldId id="269" r:id="rId18"/>
    <p:sldId id="27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92456" autoAdjust="0"/>
  </p:normalViewPr>
  <p:slideViewPr>
    <p:cSldViewPr>
      <p:cViewPr varScale="1">
        <p:scale>
          <a:sx n="128" d="100"/>
          <a:sy n="128" d="100"/>
        </p:scale>
        <p:origin x="-288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CEC1E6-4816-4C32-9164-D6FE38BAE346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01090D-74CC-487F-9DC9-4F48CFE49A0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640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Maybe add some pretty pictures of logic circuits</a:t>
            </a:r>
            <a:r>
              <a:rPr lang="en-US" baseline="0" dirty="0" smtClean="0"/>
              <a:t> or just gates! That would be awesome if that could be the background…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1090D-74CC-487F-9DC9-4F48CFE49A0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230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DECISION TREE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1090D-74CC-487F-9DC9-4F48CFE49A0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10076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Explain </a:t>
            </a:r>
            <a:r>
              <a:rPr lang="en-US" dirty="0" err="1" smtClean="0"/>
              <a:t>MicrosoftInk</a:t>
            </a:r>
            <a:r>
              <a:rPr lang="en-US" dirty="0" smtClean="0"/>
              <a:t>??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1090D-74CC-487F-9DC9-4F48CFE49A0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97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Define Naïve Bayesian</a:t>
            </a:r>
            <a:r>
              <a:rPr lang="en-US" baseline="0" dirty="0" smtClean="0"/>
              <a:t> Classifier? Define Recognizers?</a:t>
            </a:r>
            <a:endParaRPr lang="en-US" dirty="0" smtClean="0"/>
          </a:p>
          <a:p>
            <a:r>
              <a:rPr lang="en-US" dirty="0" smtClean="0"/>
              <a:t>Dollar Recognizer</a:t>
            </a:r>
            <a:r>
              <a:rPr lang="en-US" baseline="0" dirty="0" smtClean="0"/>
              <a:t> using average templates?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1090D-74CC-487F-9DC9-4F48CFE49A0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0590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connections? What’s orientation?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1090D-74CC-487F-9DC9-4F48CFE49A0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80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ContextRefine</a:t>
            </a:r>
            <a:r>
              <a:rPr lang="en-US" dirty="0" smtClean="0"/>
              <a:t> refines it three times,</a:t>
            </a:r>
            <a:r>
              <a:rPr lang="en-US" baseline="0" dirty="0" smtClean="0"/>
              <a:t> just in case</a:t>
            </a:r>
          </a:p>
          <a:p>
            <a:r>
              <a:rPr lang="en-US" baseline="0" dirty="0" smtClean="0"/>
              <a:t>DEFINE UNIQUE?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01090D-74CC-487F-9DC9-4F48CFE49A0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81339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D3CCFF8B-6BBA-4BE1-AE83-156462196A0B}" type="datetimeFigureOut">
              <a:rPr lang="en-US" smtClean="0"/>
              <a:t>6/3/2011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3EF41FE4-22C1-48A7-84A7-56E866BD47F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Sketchers 2011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Recognition </a:t>
            </a:r>
            <a:r>
              <a:rPr lang="en-US" dirty="0" smtClean="0"/>
              <a:t>Team</a:t>
            </a:r>
          </a:p>
          <a:p>
            <a:r>
              <a:rPr lang="en-US" dirty="0" smtClean="0"/>
              <a:t>Calvin </a:t>
            </a:r>
            <a:r>
              <a:rPr lang="en-US" dirty="0" err="1" smtClean="0"/>
              <a:t>Loncaric</a:t>
            </a:r>
            <a:r>
              <a:rPr lang="en-US" dirty="0" smtClean="0"/>
              <a:t>, </a:t>
            </a:r>
            <a:r>
              <a:rPr lang="en-US" dirty="0" err="1" smtClean="0"/>
              <a:t>Jessi</a:t>
            </a:r>
            <a:r>
              <a:rPr lang="en-US" dirty="0" smtClean="0"/>
              <a:t> Peck, Miranda Parker</a:t>
            </a:r>
          </a:p>
        </p:txBody>
      </p:sp>
    </p:spTree>
    <p:extLst>
      <p:ext uri="{BB962C8B-B14F-4D97-AF65-F5344CB8AC3E}">
        <p14:creationId xmlns:p14="http://schemas.microsoft.com/office/powerpoint/2010/main" val="1591541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RefineSketch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Calls </a:t>
            </a:r>
            <a:r>
              <a:rPr lang="en-US" dirty="0" err="1" smtClean="0"/>
              <a:t>ContextRefine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If a shape is out of context, it is given it’s next most likely context</a:t>
            </a:r>
          </a:p>
          <a:p>
            <a:pPr lvl="4">
              <a:buFont typeface="Arial" pitchFamily="34" charset="0"/>
              <a:buChar char="•"/>
            </a:pPr>
            <a:r>
              <a:rPr lang="en-US" dirty="0" smtClean="0"/>
              <a:t>If a NOT gate is connected to three wires, it’s reassigned a shape</a:t>
            </a:r>
          </a:p>
          <a:p>
            <a:r>
              <a:rPr lang="en-US" dirty="0" smtClean="0"/>
              <a:t>Calls </a:t>
            </a:r>
            <a:r>
              <a:rPr lang="en-US" dirty="0" err="1" smtClean="0"/>
              <a:t>RefineWires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Merges any wires that should be part of the same shape</a:t>
            </a:r>
          </a:p>
          <a:p>
            <a:r>
              <a:rPr lang="en-US" dirty="0" smtClean="0"/>
              <a:t>Calls </a:t>
            </a:r>
            <a:r>
              <a:rPr lang="en-US" dirty="0" err="1" smtClean="0"/>
              <a:t>MakeShapeNamesUnique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Makes sure every shape in the sketch has a unique name</a:t>
            </a:r>
          </a:p>
          <a:p>
            <a:pPr lvl="4">
              <a:buFont typeface="Arial" pitchFamily="34" charset="0"/>
              <a:buChar char="•"/>
            </a:pPr>
            <a:r>
              <a:rPr lang="en-US" dirty="0" smtClean="0"/>
              <a:t>Examples of shape names: ‘A’, ‘Wire0’, ‘And1’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158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TestRig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a nutshell, </a:t>
            </a:r>
            <a:r>
              <a:rPr lang="en-US" dirty="0" err="1"/>
              <a:t>TestRig</a:t>
            </a:r>
            <a:r>
              <a:rPr lang="en-US" dirty="0"/>
              <a:t> loads in a bunch of files and then runs some set of code modules on the </a:t>
            </a:r>
            <a:r>
              <a:rPr lang="en-US" dirty="0" smtClean="0"/>
              <a:t>files</a:t>
            </a:r>
          </a:p>
          <a:p>
            <a:r>
              <a:rPr lang="en-US" dirty="0" smtClean="0"/>
              <a:t>Easy to create code module from the abstract class </a:t>
            </a:r>
            <a:r>
              <a:rPr lang="en-US" dirty="0" err="1" smtClean="0"/>
              <a:t>ProcessStage</a:t>
            </a:r>
            <a:r>
              <a:rPr lang="en-US" dirty="0" smtClean="0"/>
              <a:t>, which only requires two methods to be written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167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TestRig</a:t>
            </a:r>
            <a:r>
              <a:rPr lang="en-US" dirty="0" smtClean="0"/>
              <a:t> Before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Ran on 5 stages that ran simply on outdated methods</a:t>
            </a:r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GroupStage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FragmentStage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SymbolStage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LabelStage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AllStage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992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TestRig</a:t>
            </a:r>
            <a:r>
              <a:rPr lang="en-US" dirty="0" smtClean="0"/>
              <a:t> Now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Runs on 5 stages through the </a:t>
            </a:r>
            <a:r>
              <a:rPr lang="en-US" dirty="0" err="1" smtClean="0"/>
              <a:t>RecognitionManager</a:t>
            </a:r>
            <a:r>
              <a:rPr lang="en-US" dirty="0" smtClean="0"/>
              <a:t>, so as those methods change, </a:t>
            </a:r>
            <a:r>
              <a:rPr lang="en-US" dirty="0" err="1" smtClean="0"/>
              <a:t>TestRig</a:t>
            </a:r>
            <a:r>
              <a:rPr lang="en-US" dirty="0" smtClean="0"/>
              <a:t> changes with them</a:t>
            </a:r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GroupStage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ClassifyStage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SymbolStage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ErrorCorrectionStage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SuccessiveCorrectionPhase</a:t>
            </a:r>
            <a:endParaRPr lang="en-US" dirty="0" smtClean="0"/>
          </a:p>
          <a:p>
            <a:pPr marL="285750" lvl="3" indent="-285750"/>
            <a:r>
              <a:rPr lang="en-US" sz="2400" dirty="0" smtClean="0"/>
              <a:t>Results for </a:t>
            </a:r>
            <a:r>
              <a:rPr lang="en-US" sz="2400" dirty="0" err="1"/>
              <a:t>ClassifyStage</a:t>
            </a:r>
            <a:r>
              <a:rPr lang="en-US" sz="2400" dirty="0"/>
              <a:t>: </a:t>
            </a:r>
            <a:r>
              <a:rPr lang="en-US" sz="2400" dirty="0" smtClean="0"/>
              <a:t>89% Correct</a:t>
            </a:r>
          </a:p>
          <a:p>
            <a:pPr marL="285750" lvl="3" indent="-285750"/>
            <a:r>
              <a:rPr lang="en-US" sz="2400" dirty="0" smtClean="0"/>
              <a:t>Results for </a:t>
            </a:r>
            <a:r>
              <a:rPr lang="en-US" sz="2400" dirty="0" err="1"/>
              <a:t>GroupStage</a:t>
            </a:r>
            <a:r>
              <a:rPr lang="en-US" sz="2400" dirty="0" smtClean="0"/>
              <a:t>: 77% Correct</a:t>
            </a:r>
          </a:p>
          <a:p>
            <a:pPr marL="285750" lvl="3" indent="-285750"/>
            <a:r>
              <a:rPr lang="en-US" sz="2400" dirty="0" smtClean="0"/>
              <a:t>Results for </a:t>
            </a:r>
            <a:r>
              <a:rPr lang="en-US" sz="2400" dirty="0" err="1" smtClean="0"/>
              <a:t>SymbolStage</a:t>
            </a:r>
            <a:r>
              <a:rPr lang="en-US" sz="2400" dirty="0" smtClean="0"/>
              <a:t>: 35% Correct*</a:t>
            </a:r>
          </a:p>
          <a:p>
            <a:pPr marL="0" lvl="3" indent="0">
              <a:buNone/>
            </a:pPr>
            <a:r>
              <a:rPr lang="en-US" dirty="0" smtClean="0"/>
              <a:t>* This may be due to errors in </a:t>
            </a:r>
            <a:r>
              <a:rPr lang="en-US" dirty="0" err="1" smtClean="0"/>
              <a:t>SymbolStage</a:t>
            </a:r>
            <a:r>
              <a:rPr lang="en-US" dirty="0" smtClean="0"/>
              <a:t> instead of errors in Recognizer</a:t>
            </a:r>
            <a:endParaRPr lang="en-US" dirty="0"/>
          </a:p>
          <a:p>
            <a:pPr marL="0" lvl="3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7986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5163720" cy="1442674"/>
          </a:xfrm>
        </p:spPr>
        <p:txBody>
          <a:bodyPr/>
          <a:lstStyle/>
          <a:p>
            <a:r>
              <a:rPr lang="en-US" dirty="0" smtClean="0"/>
              <a:t>What Is WEKA?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Waikato Environment for Knowledge Analysis</a:t>
            </a:r>
          </a:p>
          <a:p>
            <a:r>
              <a:rPr lang="en-US" dirty="0" smtClean="0"/>
              <a:t>Machine learning software written in Java</a:t>
            </a:r>
          </a:p>
          <a:p>
            <a:r>
              <a:rPr lang="en-US" dirty="0" smtClean="0"/>
              <a:t>Suite of tools for data analysis and predictive modeling</a:t>
            </a:r>
          </a:p>
          <a:p>
            <a:endParaRPr lang="en-US" dirty="0" smtClean="0"/>
          </a:p>
          <a:p>
            <a:r>
              <a:rPr lang="en-US" dirty="0" smtClean="0"/>
              <a:t>Developed by the University of Waikato, New </a:t>
            </a:r>
            <a:r>
              <a:rPr lang="en-US" dirty="0" err="1" smtClean="0"/>
              <a:t>Zeland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403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000" b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04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Decision Trees to WEKA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Last summer, the code was adapted to use decision trees to avoid reliance on WEKA</a:t>
            </a:r>
          </a:p>
          <a:p>
            <a:r>
              <a:rPr lang="en-US" dirty="0" smtClean="0"/>
              <a:t>WEKA was more accurate, but the decision trees were significantly more efficient</a:t>
            </a:r>
          </a:p>
          <a:p>
            <a:endParaRPr lang="en-US" dirty="0"/>
          </a:p>
          <a:p>
            <a:r>
              <a:rPr lang="en-US" dirty="0" smtClean="0"/>
              <a:t>Our goal is to find a efficient way to implement WEKA</a:t>
            </a:r>
          </a:p>
          <a:p>
            <a:r>
              <a:rPr lang="en-US" dirty="0" smtClean="0"/>
              <a:t>IKVM allowed us to create a weka.dll file that had all of the functionality of the WEKA environment and could be run without reliance on Java</a:t>
            </a:r>
            <a:endParaRPr lang="en-US" dirty="0" smtClean="0"/>
          </a:p>
          <a:p>
            <a:pPr marL="342900" lvl="2" indent="-342900"/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9433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WEKA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038388"/>
            <a:ext cx="7467600" cy="4210012"/>
          </a:xfrm>
        </p:spPr>
        <p:txBody>
          <a:bodyPr>
            <a:normAutofit/>
          </a:bodyPr>
          <a:lstStyle/>
          <a:p>
            <a:r>
              <a:rPr lang="en-US" dirty="0" smtClean="0"/>
              <a:t>WEKA is slower than decision trees but </a:t>
            </a:r>
            <a:r>
              <a:rPr lang="en-US" dirty="0" smtClean="0"/>
              <a:t>can be more accurate </a:t>
            </a:r>
            <a:r>
              <a:rPr lang="en-US" dirty="0" smtClean="0"/>
              <a:t>once it has been trained on the proper data files</a:t>
            </a:r>
          </a:p>
          <a:p>
            <a:r>
              <a:rPr lang="en-US" dirty="0" smtClean="0"/>
              <a:t>Currently, </a:t>
            </a:r>
            <a:r>
              <a:rPr lang="en-US" dirty="0" err="1" smtClean="0"/>
              <a:t>StrokeGrouper</a:t>
            </a:r>
            <a:r>
              <a:rPr lang="en-US" dirty="0" smtClean="0"/>
              <a:t> and </a:t>
            </a:r>
            <a:r>
              <a:rPr lang="en-US" dirty="0" err="1" smtClean="0"/>
              <a:t>StrokeClassifier</a:t>
            </a:r>
            <a:r>
              <a:rPr lang="en-US" dirty="0" smtClean="0"/>
              <a:t> have been changed to use WEKA</a:t>
            </a:r>
          </a:p>
          <a:p>
            <a:r>
              <a:rPr lang="en-US" dirty="0" smtClean="0"/>
              <a:t>However, </a:t>
            </a:r>
            <a:r>
              <a:rPr lang="en-US" dirty="0" smtClean="0"/>
              <a:t>the current implementation is less accurate than the decision trees were</a:t>
            </a:r>
            <a:endParaRPr lang="en-US" dirty="0" smtClean="0"/>
          </a:p>
          <a:p>
            <a:r>
              <a:rPr lang="en-US" dirty="0" smtClean="0"/>
              <a:t>In order to train the classes, the data in XML files need to be converted to ARFF </a:t>
            </a:r>
            <a:r>
              <a:rPr lang="en-US" dirty="0" smtClean="0"/>
              <a:t>files</a:t>
            </a:r>
          </a:p>
        </p:txBody>
      </p:sp>
    </p:spTree>
    <p:extLst>
      <p:ext uri="{BB962C8B-B14F-4D97-AF65-F5344CB8AC3E}">
        <p14:creationId xmlns:p14="http://schemas.microsoft.com/office/powerpoint/2010/main" val="3230405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Continue improving </a:t>
            </a:r>
            <a:r>
              <a:rPr lang="en-US" dirty="0" err="1" smtClean="0"/>
              <a:t>TestRig</a:t>
            </a:r>
            <a:endParaRPr lang="en-US" dirty="0" smtClean="0"/>
          </a:p>
          <a:p>
            <a:r>
              <a:rPr lang="en-US" dirty="0" smtClean="0"/>
              <a:t>Utilize WEKA to improve </a:t>
            </a:r>
            <a:r>
              <a:rPr lang="en-US" dirty="0" err="1" smtClean="0"/>
              <a:t>StrokeClassifier</a:t>
            </a:r>
            <a:r>
              <a:rPr lang="en-US" dirty="0" smtClean="0"/>
              <a:t> and </a:t>
            </a:r>
            <a:r>
              <a:rPr lang="en-US" dirty="0" err="1" smtClean="0"/>
              <a:t>StrokeGrouper</a:t>
            </a:r>
            <a:endParaRPr lang="en-US" dirty="0" smtClean="0"/>
          </a:p>
          <a:p>
            <a:r>
              <a:rPr lang="en-US" dirty="0" smtClean="0"/>
              <a:t>Work with </a:t>
            </a:r>
            <a:r>
              <a:rPr lang="en-US" dirty="0" err="1" smtClean="0"/>
              <a:t>ComboRecognizer</a:t>
            </a:r>
            <a:r>
              <a:rPr lang="en-US" dirty="0" smtClean="0"/>
              <a:t> to improve the Bayes Classifier</a:t>
            </a:r>
          </a:p>
          <a:p>
            <a:r>
              <a:rPr lang="en-US" dirty="0" smtClean="0"/>
              <a:t>Train each recognizer so as to better adapt to each user’s </a:t>
            </a:r>
            <a:r>
              <a:rPr lang="en-US" dirty="0" smtClean="0"/>
              <a:t>needs and drawing style</a:t>
            </a:r>
            <a:endParaRPr lang="en-US" dirty="0" smtClean="0"/>
          </a:p>
          <a:p>
            <a:r>
              <a:rPr lang="en-US" dirty="0" smtClean="0"/>
              <a:t>Improve Refine by using the results we get from </a:t>
            </a:r>
            <a:r>
              <a:rPr lang="en-US" dirty="0" err="1" smtClean="0"/>
              <a:t>TestRig</a:t>
            </a:r>
            <a:r>
              <a:rPr lang="en-US" dirty="0" smtClean="0"/>
              <a:t> about misclassifications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93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Goals for the Summer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overall recognition</a:t>
            </a:r>
          </a:p>
          <a:p>
            <a:r>
              <a:rPr lang="en-US" dirty="0" smtClean="0"/>
              <a:t>Improve </a:t>
            </a:r>
            <a:r>
              <a:rPr lang="en-US" dirty="0" smtClean="0"/>
              <a:t>adaptive recognition so the program will change according to the user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Training the code better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Better refining after the recognition has occurred</a:t>
            </a:r>
          </a:p>
        </p:txBody>
      </p:sp>
    </p:spTree>
    <p:extLst>
      <p:ext uri="{BB962C8B-B14F-4D97-AF65-F5344CB8AC3E}">
        <p14:creationId xmlns:p14="http://schemas.microsoft.com/office/powerpoint/2010/main" val="27450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State of the 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4000" dirty="0" smtClean="0"/>
              <a:t>The </a:t>
            </a:r>
            <a:r>
              <a:rPr lang="en-US" sz="4000" dirty="0" smtClean="0"/>
              <a:t>2010 </a:t>
            </a:r>
            <a:r>
              <a:rPr lang="en-US" sz="4000" dirty="0" smtClean="0"/>
              <a:t>Process of </a:t>
            </a:r>
            <a:r>
              <a:rPr lang="en-US" sz="4000" dirty="0" smtClean="0"/>
              <a:t>Recognition</a:t>
            </a:r>
            <a:endParaRPr lang="en-US" sz="4000" dirty="0" smtClean="0"/>
          </a:p>
          <a:p>
            <a:r>
              <a:rPr lang="en-US" sz="4000" dirty="0" err="1" smtClean="0"/>
              <a:t>TestRig</a:t>
            </a:r>
            <a:endParaRPr lang="en-US" sz="4000" dirty="0" smtClean="0"/>
          </a:p>
          <a:p>
            <a:r>
              <a:rPr lang="en-US" sz="4000" dirty="0" smtClean="0"/>
              <a:t>WEKA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147990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the Recognition button is hit, it begins calling functions from the </a:t>
            </a:r>
            <a:r>
              <a:rPr lang="en-US" dirty="0" err="1" smtClean="0"/>
              <a:t>RecognitionManager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ClassifySingleStrokes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GroupStrokes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smtClean="0"/>
              <a:t>Recognize</a:t>
            </a:r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ConnectSketch</a:t>
            </a:r>
            <a:endParaRPr lang="en-US" dirty="0" smtClean="0"/>
          </a:p>
          <a:p>
            <a:pPr lvl="3">
              <a:buFont typeface="Arial" pitchFamily="34" charset="0"/>
              <a:buChar char="•"/>
            </a:pPr>
            <a:r>
              <a:rPr lang="en-US" dirty="0" err="1" smtClean="0"/>
              <a:t>RefineSketch</a:t>
            </a:r>
            <a:endParaRPr lang="en-US" dirty="0"/>
          </a:p>
          <a:p>
            <a:pPr marL="285750" lvl="3" indent="-285750"/>
            <a:r>
              <a:rPr lang="en-US" sz="2400" dirty="0" smtClean="0"/>
              <a:t>The circuit itself is then recognized in order to be simulated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55571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ClassifySingleStrokes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Calls </a:t>
            </a:r>
            <a:r>
              <a:rPr lang="en-US" dirty="0" err="1" smtClean="0"/>
              <a:t>strokeClassifier.Classify</a:t>
            </a:r>
            <a:endParaRPr lang="en-US" dirty="0" smtClean="0"/>
          </a:p>
          <a:p>
            <a:r>
              <a:rPr lang="en-US" dirty="0" smtClean="0"/>
              <a:t>Classify uses decision trees to determine each </a:t>
            </a:r>
            <a:r>
              <a:rPr lang="en-US" dirty="0" err="1" smtClean="0"/>
              <a:t>substroke’s</a:t>
            </a:r>
            <a:r>
              <a:rPr lang="en-US" dirty="0" smtClean="0"/>
              <a:t> classification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A </a:t>
            </a:r>
            <a:r>
              <a:rPr lang="en-US" dirty="0" err="1" smtClean="0"/>
              <a:t>substroke</a:t>
            </a:r>
            <a:r>
              <a:rPr lang="en-US" dirty="0" smtClean="0"/>
              <a:t> is part of a stroke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A decision tree is a series of “questions” that will eventually lead the program to the “best” choice</a:t>
            </a:r>
          </a:p>
          <a:p>
            <a:r>
              <a:rPr lang="en-US" dirty="0" smtClean="0"/>
              <a:t>Ensures that each </a:t>
            </a:r>
            <a:r>
              <a:rPr lang="en-US" dirty="0" err="1" smtClean="0"/>
              <a:t>substroke</a:t>
            </a:r>
            <a:r>
              <a:rPr lang="en-US" dirty="0" smtClean="0"/>
              <a:t> belongs to its parent shape’s type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If a </a:t>
            </a:r>
            <a:r>
              <a:rPr lang="en-US" dirty="0" err="1" smtClean="0"/>
              <a:t>substroke</a:t>
            </a:r>
            <a:r>
              <a:rPr lang="en-US" dirty="0" smtClean="0"/>
              <a:t> is part of an AND gate, the </a:t>
            </a:r>
            <a:r>
              <a:rPr lang="en-US" dirty="0" err="1" smtClean="0"/>
              <a:t>substroke</a:t>
            </a:r>
            <a:r>
              <a:rPr lang="en-US" dirty="0" smtClean="0"/>
              <a:t> is classified as a Gate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072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GroupStrokes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Calls </a:t>
            </a:r>
            <a:r>
              <a:rPr lang="en-US" dirty="0" err="1" smtClean="0"/>
              <a:t>strokegrouper.GroupSketch</a:t>
            </a:r>
            <a:endParaRPr lang="en-US" dirty="0" smtClean="0"/>
          </a:p>
          <a:p>
            <a:r>
              <a:rPr lang="en-US" dirty="0" err="1" smtClean="0"/>
              <a:t>GroupSketch</a:t>
            </a:r>
            <a:r>
              <a:rPr lang="en-US" dirty="0" smtClean="0"/>
              <a:t> uses decision trees and each </a:t>
            </a:r>
            <a:r>
              <a:rPr lang="en-US" dirty="0" err="1" smtClean="0"/>
              <a:t>substroke’s</a:t>
            </a:r>
            <a:r>
              <a:rPr lang="en-US" dirty="0" smtClean="0"/>
              <a:t> classification </a:t>
            </a:r>
          </a:p>
          <a:p>
            <a:r>
              <a:rPr lang="en-US" dirty="0"/>
              <a:t>M</a:t>
            </a:r>
            <a:r>
              <a:rPr lang="en-US" dirty="0" smtClean="0"/>
              <a:t>akes shapes by merging strokes that are classified as joined</a:t>
            </a:r>
          </a:p>
          <a:p>
            <a:r>
              <a:rPr lang="en-US" dirty="0" err="1"/>
              <a:t>m</a:t>
            </a:r>
            <a:r>
              <a:rPr lang="en-US" dirty="0" err="1" smtClean="0"/>
              <a:t>akeShapes</a:t>
            </a:r>
            <a:r>
              <a:rPr lang="en-US" dirty="0" smtClean="0"/>
              <a:t> calls </a:t>
            </a:r>
            <a:r>
              <a:rPr lang="en-US" dirty="0" err="1" smtClean="0"/>
              <a:t>Sketch.mergeShapes</a:t>
            </a:r>
            <a:r>
              <a:rPr lang="en-US" dirty="0" smtClean="0"/>
              <a:t>, which merges the two shapes given as arguments into one shape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56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Calls </a:t>
            </a:r>
            <a:r>
              <a:rPr lang="en-US" dirty="0" err="1" smtClean="0"/>
              <a:t>Recognizer.RecognizeSketch</a:t>
            </a:r>
            <a:endParaRPr lang="en-US" dirty="0" smtClean="0"/>
          </a:p>
          <a:p>
            <a:r>
              <a:rPr lang="en-US" dirty="0" smtClean="0"/>
              <a:t>Calls </a:t>
            </a:r>
            <a:r>
              <a:rPr lang="en-US" dirty="0" err="1" smtClean="0"/>
              <a:t>RecognizeShape</a:t>
            </a:r>
            <a:r>
              <a:rPr lang="en-US" dirty="0" smtClean="0"/>
              <a:t> for each shape in the sketch</a:t>
            </a:r>
          </a:p>
          <a:p>
            <a:r>
              <a:rPr lang="en-US" dirty="0" smtClean="0"/>
              <a:t>Calls </a:t>
            </a:r>
            <a:r>
              <a:rPr lang="en-US" dirty="0" err="1" smtClean="0"/>
              <a:t>WireRecognizer.Recognize</a:t>
            </a:r>
            <a:r>
              <a:rPr lang="en-US" dirty="0" smtClean="0"/>
              <a:t> if it’s a wire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Returns “wire” with 100% confidence</a:t>
            </a:r>
          </a:p>
          <a:p>
            <a:r>
              <a:rPr lang="en-US" dirty="0" smtClean="0"/>
              <a:t>Calls </a:t>
            </a:r>
            <a:r>
              <a:rPr lang="en-US" dirty="0" err="1" smtClean="0"/>
              <a:t>TextRecongizer.Recognize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Calls </a:t>
            </a:r>
            <a:r>
              <a:rPr lang="en-US" dirty="0" err="1" smtClean="0"/>
              <a:t>MicrosoftInk</a:t>
            </a:r>
            <a:r>
              <a:rPr lang="en-US" dirty="0" smtClean="0"/>
              <a:t> and a word list to parse the label</a:t>
            </a:r>
          </a:p>
          <a:p>
            <a:r>
              <a:rPr lang="en-US" dirty="0" smtClean="0"/>
              <a:t>Calls </a:t>
            </a:r>
            <a:r>
              <a:rPr lang="en-US" dirty="0" err="1" smtClean="0"/>
              <a:t>ComboGateRecognizer.Recognize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Follows an intricate process with 4 recognizers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305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ComboRecognizer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Uses a Naïve Bayesian Classifier to recognize a shape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Uses the number of strokes in the shape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Uses the top 5 results from the </a:t>
            </a:r>
            <a:r>
              <a:rPr lang="en-US" dirty="0" err="1" smtClean="0"/>
              <a:t>ImageRecognizer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Uses results from </a:t>
            </a:r>
            <a:r>
              <a:rPr lang="en-US" dirty="0" err="1" smtClean="0"/>
              <a:t>RubineRecognizer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Uses results from </a:t>
            </a:r>
            <a:r>
              <a:rPr lang="en-US" dirty="0" err="1" smtClean="0"/>
              <a:t>DollarRecognizer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Uses results from </a:t>
            </a:r>
            <a:r>
              <a:rPr lang="en-US" dirty="0" err="1" smtClean="0"/>
              <a:t>ZernikeMomentRecognizer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7862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ConnectShapes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Calls </a:t>
            </a:r>
            <a:r>
              <a:rPr lang="en-US" dirty="0" err="1" smtClean="0"/>
              <a:t>ConnectShapes.Clear</a:t>
            </a:r>
            <a:endParaRPr lang="en-US" dirty="0"/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Gets the dictionary of connected shapes and their connection type</a:t>
            </a:r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Removes all keys and values </a:t>
            </a:r>
          </a:p>
          <a:p>
            <a:r>
              <a:rPr lang="en-US" dirty="0" smtClean="0"/>
              <a:t>Calls </a:t>
            </a:r>
            <a:r>
              <a:rPr lang="en-US" dirty="0" err="1" smtClean="0"/>
              <a:t>ConnectShape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Updates the connections of the given shape</a:t>
            </a:r>
          </a:p>
          <a:p>
            <a:r>
              <a:rPr lang="en-US" dirty="0" smtClean="0"/>
              <a:t>Calls </a:t>
            </a:r>
            <a:r>
              <a:rPr lang="en-US" dirty="0" err="1" smtClean="0"/>
              <a:t>OrientShape</a:t>
            </a:r>
            <a:endParaRPr lang="en-US" dirty="0" smtClean="0"/>
          </a:p>
          <a:p>
            <a:pPr lvl="2">
              <a:buFont typeface="Arial" pitchFamily="34" charset="0"/>
              <a:buChar char="•"/>
            </a:pPr>
            <a:r>
              <a:rPr lang="en-US" dirty="0" smtClean="0"/>
              <a:t>Updates the orientation of the given shape</a:t>
            </a:r>
          </a:p>
        </p:txBody>
      </p:sp>
    </p:spTree>
    <p:extLst>
      <p:ext uri="{BB962C8B-B14F-4D97-AF65-F5344CB8AC3E}">
        <p14:creationId xmlns:p14="http://schemas.microsoft.com/office/powerpoint/2010/main" val="3569651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TC101790492[[fn=Sketchbook]]</Template>
  <TotalTime>563</TotalTime>
  <Words>789</Words>
  <Application>Microsoft Office PowerPoint</Application>
  <PresentationFormat>On-screen Show (4:3)</PresentationFormat>
  <Paragraphs>123</Paragraphs>
  <Slides>18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Sketchbook</vt:lpstr>
      <vt:lpstr>Sketchers 2011</vt:lpstr>
      <vt:lpstr>Our Goals for the Summer</vt:lpstr>
      <vt:lpstr>The State of the Code</vt:lpstr>
      <vt:lpstr>Recognition Process</vt:lpstr>
      <vt:lpstr>ClassifySingleStrokes</vt:lpstr>
      <vt:lpstr>GroupStrokes</vt:lpstr>
      <vt:lpstr>Recognize</vt:lpstr>
      <vt:lpstr>ComboRecognizer</vt:lpstr>
      <vt:lpstr>ConnectShapes</vt:lpstr>
      <vt:lpstr>RefineSketch</vt:lpstr>
      <vt:lpstr>TestRig</vt:lpstr>
      <vt:lpstr>TestRig Before</vt:lpstr>
      <vt:lpstr>TestRig Now</vt:lpstr>
      <vt:lpstr>What Is WEKA?</vt:lpstr>
      <vt:lpstr>PowerPoint Presentation</vt:lpstr>
      <vt:lpstr>From Decision Trees to WEKA</vt:lpstr>
      <vt:lpstr>WEKA Implementation</vt:lpstr>
      <vt:lpstr>Future Work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Sketchers 2011</dc:title>
  <dc:creator>Research</dc:creator>
  <cp:lastModifiedBy>research</cp:lastModifiedBy>
  <cp:revision>23</cp:revision>
  <dcterms:created xsi:type="dcterms:W3CDTF">2011-06-02T15:06:00Z</dcterms:created>
  <dcterms:modified xsi:type="dcterms:W3CDTF">2011-06-03T23:18:41Z</dcterms:modified>
</cp:coreProperties>
</file>